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9" r:id="rId8"/>
    <p:sldId id="270" r:id="rId9"/>
    <p:sldId id="261" r:id="rId10"/>
    <p:sldId id="262" r:id="rId11"/>
    <p:sldId id="271" r:id="rId12"/>
    <p:sldId id="264" r:id="rId13"/>
    <p:sldId id="265" r:id="rId14"/>
    <p:sldId id="272" r:id="rId15"/>
    <p:sldId id="268" r:id="rId16"/>
    <p:sldId id="273" r:id="rId17"/>
    <p:sldId id="267" r:id="rId18"/>
  </p:sldIdLst>
  <p:sldSz cx="9144000" cy="5143500" type="screen16x9"/>
  <p:notesSz cx="6858000" cy="9144000"/>
  <p:embeddedFontLst>
    <p:embeddedFont>
      <p:font typeface="Overpass" pitchFamily="2" charset="77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82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4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47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8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6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9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ansib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Ansible Overview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Sample Playbook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3B8841B-637D-6D49-94D8-5614CE51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8" y="731520"/>
            <a:ext cx="6827901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Roles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ROLE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E701F-3EF9-7C4D-A367-DDCF8D9B0928}"/>
              </a:ext>
            </a:extLst>
          </p:cNvPr>
          <p:cNvSpPr txBox="1"/>
          <p:nvPr/>
        </p:nvSpPr>
        <p:spPr>
          <a:xfrm>
            <a:off x="445272" y="779960"/>
            <a:ext cx="8444286" cy="38472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student@workstation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ROLES]$ tree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My_Role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My_Role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defaults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files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handlers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meta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README.md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tasks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templates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tests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├── inventory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└── vars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directories, 8 files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97413" y="-2277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ROLE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01F78D-06EA-9B4F-AD91-D19B4031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18682"/>
              </p:ext>
            </p:extLst>
          </p:nvPr>
        </p:nvGraphicFramePr>
        <p:xfrm>
          <a:off x="610181" y="665918"/>
          <a:ext cx="8018890" cy="36804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7989">
                  <a:extLst>
                    <a:ext uri="{9D8B030D-6E8A-4147-A177-3AD203B41FA5}">
                      <a16:colId xmlns:a16="http://schemas.microsoft.com/office/drawing/2014/main" val="569682321"/>
                    </a:ext>
                  </a:extLst>
                </a:gridCol>
                <a:gridCol w="6710901">
                  <a:extLst>
                    <a:ext uri="{9D8B030D-6E8A-4147-A177-3AD203B41FA5}">
                      <a16:colId xmlns:a16="http://schemas.microsoft.com/office/drawing/2014/main" val="1010236867"/>
                    </a:ext>
                  </a:extLst>
                </a:gridCol>
              </a:tblGrid>
              <a:tr h="290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of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21452"/>
                  </a:ext>
                </a:extLst>
              </a:tr>
              <a:tr h="493994">
                <a:tc>
                  <a:txBody>
                    <a:bodyPr/>
                    <a:lstStyle/>
                    <a:p>
                      <a:r>
                        <a:rPr lang="en-US" b="1" dirty="0"/>
                        <a:t>defaults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default variable values that are used by the role. These have the lowest precedence and priority.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250897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files that are used by the tasks in the role.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030408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handlers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handlers that are executed by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89368"/>
                  </a:ext>
                </a:extLst>
              </a:tr>
              <a:tr h="589063">
                <a:tc>
                  <a:txBody>
                    <a:bodyPr/>
                    <a:lstStyle/>
                    <a:p>
                      <a:r>
                        <a:rPr lang="en-US" b="1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information about the role. At a minimum you should modify the </a:t>
                      </a:r>
                      <a:r>
                        <a:rPr lang="en-US" b="1" i="1" dirty="0"/>
                        <a:t>author</a:t>
                      </a:r>
                      <a:r>
                        <a:rPr lang="en-US" b="0" i="0" dirty="0"/>
                        <a:t>,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dependencies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6637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the tasks being used by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0363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Jinja2 templates used by tasks in the role.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62824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US" b="1" dirty="0"/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an inventory and </a:t>
                      </a:r>
                      <a:r>
                        <a:rPr lang="en-US" b="1" dirty="0" err="1"/>
                        <a:t>test.yml</a:t>
                      </a:r>
                      <a:r>
                        <a:rPr lang="en-US" b="0" dirty="0"/>
                        <a:t> playbook that can be used to test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45842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US" b="1" dirty="0"/>
                        <a:t>vars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role variables and values. These are high precedence and not intended to be changed when used in a playbook.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3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55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Collections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9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421552" y="133382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Ansible Collections – The Future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" name="Google Shape;269;p42">
            <a:extLst>
              <a:ext uri="{FF2B5EF4-FFF2-40B4-BE49-F238E27FC236}">
                <a16:creationId xmlns:a16="http://schemas.microsoft.com/office/drawing/2014/main" id="{7E4E14A0-1C01-D94A-BCCB-A031D0E6581B}"/>
              </a:ext>
            </a:extLst>
          </p:cNvPr>
          <p:cNvSpPr txBox="1"/>
          <p:nvPr/>
        </p:nvSpPr>
        <p:spPr>
          <a:xfrm>
            <a:off x="527124" y="944718"/>
            <a:ext cx="6923248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 Collections</a:t>
            </a:r>
            <a:r>
              <a:rPr lang="en-US" sz="1600" b="1" dirty="0"/>
              <a:t> </a:t>
            </a:r>
            <a:r>
              <a:rPr lang="en-US" sz="1600" dirty="0"/>
              <a:t>–  A new method and standard of delivering and distributing Ansible automation components. Collections can consist of Ansible modules, playbooks, roles, and plug-ins.</a:t>
            </a: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026" name="Picture 2" descr="Great Scott! Back to the Future turns 30 (and catches up with reality) | Back  To The Future | The Guardian">
            <a:extLst>
              <a:ext uri="{FF2B5EF4-FFF2-40B4-BE49-F238E27FC236}">
                <a16:creationId xmlns:a16="http://schemas.microsoft.com/office/drawing/2014/main" id="{76BFAC09-D107-314D-9877-698721E6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65" y="122849"/>
            <a:ext cx="1555940" cy="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30B660-44D2-EC4A-A554-0363AF94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4" y="1821382"/>
            <a:ext cx="7452150" cy="33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5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938872" y="3355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is Ansible?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What are Ansible playbooks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Roles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What are Ansible roles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Collections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What are Ansible collections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Introduction &amp; Overview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805419" y="937143"/>
            <a:ext cx="7883400" cy="404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</a:t>
            </a:r>
            <a:r>
              <a:rPr lang="en-US" sz="1600" dirty="0"/>
              <a:t>– An automation language leveraging modules to be used in one or more tasks on managed systems. Most Ansible automation leverages and Ansible playbook which is a YAML formatted file containing Ansible directives.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modules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Components used by Ansible tasks and playbooks which are generally implemented and developed in Python. Ansible modules work with certain system utilities and are optimized to be leveraged as a declarative automation language and provide idempotency.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ad-hoc commands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A way of executing a single Ansible task quickly that relies on a single Ansible module to perform the tests/changes of the task.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Roles</a:t>
            </a:r>
            <a:r>
              <a:rPr lang="en-US" sz="1600" dirty="0"/>
              <a:t>– Curated, independent components of Ansible allowing re-use of common tasks. Roles can consist of variables, tasks, handlers, files, and templates. </a:t>
            </a:r>
            <a:endParaRPr lang="en-US" sz="1600" b="1" dirty="0"/>
          </a:p>
          <a:p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0652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Components &amp; Commands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B3C74-570E-654D-9662-C4655D5786F1}"/>
              </a:ext>
            </a:extLst>
          </p:cNvPr>
          <p:cNvSpPr/>
          <p:nvPr/>
        </p:nvSpPr>
        <p:spPr>
          <a:xfrm>
            <a:off x="379476" y="1172364"/>
            <a:ext cx="859993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 err="1">
                <a:solidFill>
                  <a:schemeClr val="accent2"/>
                </a:solidFill>
              </a:rPr>
              <a:t>ansible.cfg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Configuration file for running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Inventory</a:t>
            </a:r>
            <a:r>
              <a:rPr lang="en-US" dirty="0"/>
              <a:t> – Inventory file used by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 identifying managed hosts/nodes.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</a:t>
            </a:r>
            <a:r>
              <a:rPr lang="en-US" dirty="0"/>
              <a:t> – Command used to perform/execute Ansible ad-hoc commands against a managed node.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ansible-playbook</a:t>
            </a:r>
            <a:r>
              <a:rPr lang="en-US" dirty="0"/>
              <a:t> – Command used to execute and run Ansible playbooks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ansible-galaxy</a:t>
            </a:r>
            <a:r>
              <a:rPr lang="en-US" dirty="0"/>
              <a:t> – Command to create or utilize Ansible roles. Many of these roles are published on </a:t>
            </a:r>
            <a:r>
              <a:rPr lang="en-US" dirty="0">
                <a:hlinkClick r:id="rId3"/>
              </a:rPr>
              <a:t>http://galaxy.ansible.com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Playbook</a:t>
            </a:r>
            <a:r>
              <a:rPr lang="en-US" dirty="0"/>
              <a:t> – Collection of Ansible tasks organized into one or more Ansible plays.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Task</a:t>
            </a:r>
            <a:r>
              <a:rPr lang="en-US" dirty="0"/>
              <a:t> – Collection/list of Ansible modules arranged into instructions. Each task utilizes an Ansible module to perform a given action.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 Module </a:t>
            </a:r>
            <a:r>
              <a:rPr lang="en-US" dirty="0"/>
              <a:t>– Specific module (small program generally implemented in Python) which perform the commands and executes the program to get the desired state of a given task.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 err="1">
                <a:solidFill>
                  <a:srgbClr val="C00000"/>
                </a:solidFill>
              </a:rPr>
              <a:t>ansible.cfg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File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C8582-34F2-014C-B266-48836983BE61}"/>
              </a:ext>
            </a:extLst>
          </p:cNvPr>
          <p:cNvSpPr txBox="1">
            <a:spLocks/>
          </p:cNvSpPr>
          <p:nvPr/>
        </p:nvSpPr>
        <p:spPr>
          <a:xfrm>
            <a:off x="61481" y="612848"/>
            <a:ext cx="8981935" cy="322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file defines the configuration directives which apply directly to how the </a:t>
            </a:r>
            <a:r>
              <a:rPr lang="en-US" sz="1800" b="1" dirty="0">
                <a:solidFill>
                  <a:srgbClr val="C00000"/>
                </a:solidFill>
              </a:rPr>
              <a:t>ansible</a:t>
            </a:r>
            <a:r>
              <a:rPr lang="en-US" sz="1800" dirty="0">
                <a:solidFill>
                  <a:schemeClr val="tx1"/>
                </a:solidFill>
              </a:rPr>
              <a:t> and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ansible-playbook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command interact with the Ansible application and which configuration items are applied to a given Ansible session.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./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When located in the current working directory (CWD) this file is the highest precedence.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~/.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When located in the user’s home directory, this file will have precedence if an </a:t>
            </a:r>
            <a:r>
              <a:rPr lang="en-US" sz="1800" i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doesn’t exist in the CWD.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/</a:t>
            </a:r>
            <a:r>
              <a:rPr lang="en-US" sz="1800" b="1" dirty="0" err="1">
                <a:solidFill>
                  <a:srgbClr val="C00000"/>
                </a:solidFill>
              </a:rPr>
              <a:t>etc</a:t>
            </a:r>
            <a:r>
              <a:rPr lang="en-US" sz="1800" b="1" dirty="0">
                <a:solidFill>
                  <a:srgbClr val="C00000"/>
                </a:solidFill>
              </a:rPr>
              <a:t>/ansible/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This is the default configuration file and has the lowest precedence. This file is used when no other </a:t>
            </a:r>
            <a:r>
              <a:rPr lang="en-US" sz="1800" i="1" dirty="0" err="1">
                <a:solidFill>
                  <a:srgbClr val="C00000"/>
                </a:solidFill>
              </a:rPr>
              <a:t>ansible.cfg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file exists.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D3F0836-272E-174C-AF72-8CBC752D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75133"/>
              </p:ext>
            </p:extLst>
          </p:nvPr>
        </p:nvGraphicFramePr>
        <p:xfrm>
          <a:off x="610181" y="3536030"/>
          <a:ext cx="8128000" cy="1144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57">
                  <a:extLst>
                    <a:ext uri="{9D8B030D-6E8A-4147-A177-3AD203B41FA5}">
                      <a16:colId xmlns:a16="http://schemas.microsoft.com/office/drawing/2014/main" val="3075898033"/>
                    </a:ext>
                  </a:extLst>
                </a:gridCol>
                <a:gridCol w="6462643">
                  <a:extLst>
                    <a:ext uri="{9D8B030D-6E8A-4147-A177-3AD203B41FA5}">
                      <a16:colId xmlns:a16="http://schemas.microsoft.com/office/drawing/2014/main" val="896707198"/>
                    </a:ext>
                  </a:extLst>
                </a:gridCol>
              </a:tblGrid>
              <a:tr h="1144987">
                <a:tc>
                  <a:txBody>
                    <a:bodyPr/>
                    <a:lstStyle/>
                    <a:p>
                      <a:r>
                        <a:rPr lang="en-US" dirty="0"/>
                        <a:t>Important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 is also possible to define the </a:t>
                      </a:r>
                      <a:r>
                        <a:rPr lang="en-US" b="1" dirty="0" err="1"/>
                        <a:t>ansible.cfg</a:t>
                      </a:r>
                      <a:r>
                        <a:rPr lang="en-US" b="0" dirty="0"/>
                        <a:t> file with the environment variable </a:t>
                      </a:r>
                      <a:r>
                        <a:rPr lang="en-US" b="1" dirty="0"/>
                        <a:t>ANSIBLE_CONFIG</a:t>
                      </a:r>
                      <a:r>
                        <a:rPr lang="en-US" b="0" dirty="0"/>
                        <a:t>. If this variable is used, it will override all other configuration files.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21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Inventory File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D792BC-D3AE-554A-96A2-26D4969D7EE1}"/>
              </a:ext>
            </a:extLst>
          </p:cNvPr>
          <p:cNvSpPr txBox="1">
            <a:spLocks/>
          </p:cNvSpPr>
          <p:nvPr/>
        </p:nvSpPr>
        <p:spPr>
          <a:xfrm>
            <a:off x="341904" y="1200149"/>
            <a:ext cx="8046722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</a:rPr>
              <a:t>inventory</a:t>
            </a:r>
            <a:r>
              <a:rPr lang="en-US" sz="1800" dirty="0">
                <a:solidFill>
                  <a:schemeClr val="tx1"/>
                </a:solidFill>
              </a:rPr>
              <a:t> file can contain both Ansible managed hosts/nodes as well as inventory variables to be used for the managed nodes.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Inventory location is generally specified by the </a:t>
            </a:r>
            <a:r>
              <a:rPr lang="en-US" sz="1800" b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file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1"/>
                </a:solidFill>
              </a:rPr>
              <a:t>./inventory </a:t>
            </a:r>
            <a:r>
              <a:rPr lang="en-US" sz="1800" dirty="0">
                <a:solidFill>
                  <a:schemeClr val="tx1"/>
                </a:solidFill>
              </a:rPr>
              <a:t>– Common practice to leverage inventory files with playbooks and the </a:t>
            </a:r>
            <a:r>
              <a:rPr lang="en-US" sz="1800" b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file in the current working directory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etc</a:t>
            </a:r>
            <a:r>
              <a:rPr lang="en-US" sz="1800" b="1" dirty="0">
                <a:solidFill>
                  <a:schemeClr val="tx1"/>
                </a:solidFill>
              </a:rPr>
              <a:t>/ansible/hosts </a:t>
            </a:r>
            <a:r>
              <a:rPr lang="en-US" sz="1800" dirty="0">
                <a:solidFill>
                  <a:schemeClr val="tx1"/>
                </a:solidFill>
              </a:rPr>
              <a:t>– Default inventory file deployed with the Ansible package</a:t>
            </a: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3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 Playbooks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Playbook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259C-EF9B-B84E-B229-E3A2D49C7AE6}"/>
              </a:ext>
            </a:extLst>
          </p:cNvPr>
          <p:cNvSpPr txBox="1"/>
          <p:nvPr/>
        </p:nvSpPr>
        <p:spPr>
          <a:xfrm>
            <a:off x="1802958" y="802035"/>
            <a:ext cx="7253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---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Ansiblize</a:t>
            </a:r>
            <a:r>
              <a:rPr lang="en-US" dirty="0">
                <a:solidFill>
                  <a:schemeClr val="tx1"/>
                </a:solidFill>
              </a:rPr>
              <a:t> Managed Hosts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hosts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localhost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vars_files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dirty="0" err="1">
                <a:solidFill>
                  <a:schemeClr val="tx1"/>
                </a:solidFill>
              </a:rPr>
              <a:t>variables.yml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tasks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Create Ansible User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will use the USER  module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handlers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Restart SSHD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sill use the SERVICE or SYSTEMD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1043</Words>
  <Application>Microsoft Macintosh PowerPoint</Application>
  <PresentationFormat>On-screen Show (16:9)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Proxima Nova</vt:lpstr>
      <vt:lpstr>Overpass</vt:lpstr>
      <vt:lpstr>Wingdings</vt:lpstr>
      <vt:lpstr>Arial</vt:lpstr>
      <vt:lpstr>Courier New</vt:lpstr>
      <vt:lpstr>Times New Roman</vt:lpstr>
      <vt:lpstr>Simple Light</vt:lpstr>
      <vt:lpstr>Red Hat widescreen template</vt:lpstr>
      <vt:lpstr>DevOps Culture and Practice Enablement </vt:lpstr>
      <vt:lpstr>Topics</vt:lpstr>
      <vt:lpstr>Ansible</vt:lpstr>
      <vt:lpstr>Ansible Introduction &amp; Overview</vt:lpstr>
      <vt:lpstr>Ansible Components &amp; Commands</vt:lpstr>
      <vt:lpstr>ansible.cfg File</vt:lpstr>
      <vt:lpstr>Inventory File</vt:lpstr>
      <vt:lpstr>Ansible Playbooks </vt:lpstr>
      <vt:lpstr>Playbook Structure</vt:lpstr>
      <vt:lpstr>Sample Playbook</vt:lpstr>
      <vt:lpstr>Ansible Roles</vt:lpstr>
      <vt:lpstr>Ansible ROLE Structure</vt:lpstr>
      <vt:lpstr>Ansible ROLE Structure</vt:lpstr>
      <vt:lpstr>Ansible Collections</vt:lpstr>
      <vt:lpstr>Ansible Collections – The Future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2</cp:revision>
  <dcterms:modified xsi:type="dcterms:W3CDTF">2021-08-05T22:13:58Z</dcterms:modified>
</cp:coreProperties>
</file>